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arykate" charset="1" panose="00000000000000000000"/>
      <p:regular r:id="rId37"/>
    </p:embeddedFont>
    <p:embeddedFont>
      <p:font typeface="Barlow Condensed Bold" charset="1" panose="00000806000000000000"/>
      <p:regular r:id="rId38"/>
    </p:embeddedFont>
    <p:embeddedFont>
      <p:font typeface="Canva Sans Bold" charset="1" panose="020B0803030501040103"/>
      <p:regular r:id="rId39"/>
    </p:embeddedFont>
    <p:embeddedFont>
      <p:font typeface="Barlow Condensed Heavy" charset="1" panose="00000A06000000000000"/>
      <p:regular r:id="rId40"/>
    </p:embeddedFont>
    <p:embeddedFont>
      <p:font typeface="Canva Student Font" charset="1" panose="00000000000000000000"/>
      <p:regular r:id="rId41"/>
    </p:embeddedFont>
    <p:embeddedFont>
      <p:font typeface="Aileron Bold" charset="1" panose="00000800000000000000"/>
      <p:regular r:id="rId42"/>
    </p:embeddedFont>
    <p:embeddedFont>
      <p:font typeface="Akzidenz-Grotesk Heavy" charset="1" panose="02000503050000020004"/>
      <p:regular r:id="rId43"/>
    </p:embeddedFont>
    <p:embeddedFont>
      <p:font typeface="Canva Sans" charset="1" panose="020B0503030501040103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7.jpeg" Type="http://schemas.openxmlformats.org/officeDocument/2006/relationships/image"/><Relationship Id="rId4" Target="../media/VAGm18Rx_fc.mp4" Type="http://schemas.openxmlformats.org/officeDocument/2006/relationships/video"/><Relationship Id="rId5" Target="../media/VAGm18Rx_fc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0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1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42.png" Type="http://schemas.openxmlformats.org/officeDocument/2006/relationships/image"/><Relationship Id="rId12" Target="../media/image10.png" Type="http://schemas.openxmlformats.org/officeDocument/2006/relationships/image"/><Relationship Id="rId13" Target="../media/image43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9.jpeg" Type="http://schemas.openxmlformats.org/officeDocument/2006/relationships/image"/><Relationship Id="rId4" Target="../media/VAGm1-vjtqA.mp4" Type="http://schemas.openxmlformats.org/officeDocument/2006/relationships/video"/><Relationship Id="rId5" Target="../media/VAGm1-vjtqA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alldatasheet.com/html-pdf/517588/TI1/LM35/108/2/LM35.html" TargetMode="External" Type="http://schemas.openxmlformats.org/officeDocument/2006/relationships/hyperlink"/><Relationship Id="rId3" Target="../media/image1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10.png" Type="http://schemas.openxmlformats.org/officeDocument/2006/relationships/image"/><Relationship Id="rId14" Target="../media/image30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0954" y="4211306"/>
            <a:ext cx="12286092" cy="231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2"/>
              </a:lnSpc>
            </a:pPr>
            <a:r>
              <a:rPr lang="en-US" sz="9968">
                <a:solidFill>
                  <a:srgbClr val="0E2F5F"/>
                </a:solidFill>
                <a:latin typeface="Marykate"/>
                <a:ea typeface="Marykate"/>
                <a:cs typeface="Marykate"/>
                <a:sym typeface="Marykate"/>
              </a:rPr>
              <a:t>ELECTRONIC MEASURMENTS PROJECT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1627" y="4985484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054979" y="4985484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2639145">
            <a:off x="-712523" y="6655372"/>
            <a:ext cx="2594369" cy="5490747"/>
            <a:chOff x="0" y="0"/>
            <a:chExt cx="683291" cy="14461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3291" cy="1446123"/>
            </a:xfrm>
            <a:custGeom>
              <a:avLst/>
              <a:gdLst/>
              <a:ahLst/>
              <a:cxnLst/>
              <a:rect r="r" b="b" t="t" l="l"/>
              <a:pathLst>
                <a:path h="1446123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293932"/>
                  </a:lnTo>
                  <a:cubicBezTo>
                    <a:pt x="683291" y="1334296"/>
                    <a:pt x="667256" y="1373006"/>
                    <a:pt x="638715" y="1401547"/>
                  </a:cubicBezTo>
                  <a:cubicBezTo>
                    <a:pt x="610174" y="1430088"/>
                    <a:pt x="571464" y="1446123"/>
                    <a:pt x="531100" y="1446123"/>
                  </a:cubicBezTo>
                  <a:lnTo>
                    <a:pt x="152190" y="1446123"/>
                  </a:lnTo>
                  <a:cubicBezTo>
                    <a:pt x="111827" y="1446123"/>
                    <a:pt x="73117" y="1430088"/>
                    <a:pt x="44576" y="1401547"/>
                  </a:cubicBezTo>
                  <a:cubicBezTo>
                    <a:pt x="16034" y="1373006"/>
                    <a:pt x="0" y="1334296"/>
                    <a:pt x="0" y="1293932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83291" cy="1493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19228" y="-394493"/>
            <a:ext cx="4910155" cy="3684744"/>
          </a:xfrm>
          <a:custGeom>
            <a:avLst/>
            <a:gdLst/>
            <a:ahLst/>
            <a:cxnLst/>
            <a:rect r="r" b="b" t="t" l="l"/>
            <a:pathLst>
              <a:path h="3684744" w="4910155">
                <a:moveTo>
                  <a:pt x="0" y="0"/>
                </a:moveTo>
                <a:lnTo>
                  <a:pt x="4910155" y="0"/>
                </a:lnTo>
                <a:lnTo>
                  <a:pt x="4910155" y="3684744"/>
                </a:lnTo>
                <a:lnTo>
                  <a:pt x="0" y="3684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61145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32999" y="1194325"/>
            <a:ext cx="7898351" cy="7898351"/>
          </a:xfrm>
          <a:custGeom>
            <a:avLst/>
            <a:gdLst/>
            <a:ahLst/>
            <a:cxnLst/>
            <a:rect r="r" b="b" t="t" l="l"/>
            <a:pathLst>
              <a:path h="7898351" w="7898351">
                <a:moveTo>
                  <a:pt x="0" y="0"/>
                </a:moveTo>
                <a:lnTo>
                  <a:pt x="7898351" y="0"/>
                </a:lnTo>
                <a:lnTo>
                  <a:pt x="7898351" y="7898350"/>
                </a:lnTo>
                <a:lnTo>
                  <a:pt x="0" y="7898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56225"/>
            <a:ext cx="3867745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53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LM3914 IC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072066"/>
            <a:ext cx="10389649" cy="478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LM3914 is an integrated circuit used to drive 10 LEDs in a bar or dot display mode. </a:t>
            </a:r>
          </a:p>
          <a:p>
            <a:pPr algn="l"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b="true" sz="390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It converts an analog voltage input into a visual LED level indicator, making it ideal for applications like LED thermometers and battery level meters.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39295" y="7333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61145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2698" y="438502"/>
            <a:ext cx="6415302" cy="9409995"/>
          </a:xfrm>
          <a:custGeom>
            <a:avLst/>
            <a:gdLst/>
            <a:ahLst/>
            <a:cxnLst/>
            <a:rect r="r" b="b" t="t" l="l"/>
            <a:pathLst>
              <a:path h="9409995" w="6415302">
                <a:moveTo>
                  <a:pt x="0" y="0"/>
                </a:moveTo>
                <a:lnTo>
                  <a:pt x="6415302" y="0"/>
                </a:lnTo>
                <a:lnTo>
                  <a:pt x="6415302" y="9409996"/>
                </a:lnTo>
                <a:lnTo>
                  <a:pt x="0" y="940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5" t="-10602" r="-23028" b="-50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13211"/>
            <a:ext cx="9221436" cy="298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10"/>
              </a:lnSpc>
            </a:pPr>
            <a:r>
              <a:rPr lang="en-US" sz="92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LM3914 IC Block Diagram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0664" y="2118396"/>
            <a:ext cx="11207164" cy="7561977"/>
          </a:xfrm>
          <a:custGeom>
            <a:avLst/>
            <a:gdLst/>
            <a:ahLst/>
            <a:cxnLst/>
            <a:rect r="r" b="b" t="t" l="l"/>
            <a:pathLst>
              <a:path h="7561977" w="11207164">
                <a:moveTo>
                  <a:pt x="0" y="0"/>
                </a:moveTo>
                <a:lnTo>
                  <a:pt x="11207164" y="0"/>
                </a:lnTo>
                <a:lnTo>
                  <a:pt x="11207164" y="7561976"/>
                </a:lnTo>
                <a:lnTo>
                  <a:pt x="0" y="756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5007" y="1261527"/>
            <a:ext cx="5964537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7"/>
              </a:lnSpc>
              <a:spcBef>
                <a:spcPct val="0"/>
              </a:spcBef>
            </a:pPr>
            <a:r>
              <a:rPr lang="en-US" b="true" sz="53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Simulation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77828" y="22720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350" y="2989329"/>
            <a:ext cx="17687369" cy="650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4099" indent="-497050" lvl="1">
              <a:lnSpc>
                <a:spcPts val="6446"/>
              </a:lnSpc>
              <a:buFont typeface="Arial"/>
              <a:buChar char="•"/>
            </a:pP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</a:t>
            </a: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essfully displayed temperature levels from 0°C to 150°C.</a:t>
            </a:r>
          </a:p>
          <a:p>
            <a:pPr algn="just">
              <a:lnSpc>
                <a:spcPts val="6446"/>
              </a:lnSpc>
            </a:pPr>
          </a:p>
          <a:p>
            <a:pPr algn="just" marL="994099" indent="-497050" lvl="1">
              <a:lnSpc>
                <a:spcPts val="6446"/>
              </a:lnSpc>
              <a:buFont typeface="Arial"/>
              <a:buChar char="•"/>
            </a:pP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Smooth LED</a:t>
            </a: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transitions as temperature increases.</a:t>
            </a:r>
          </a:p>
          <a:p>
            <a:pPr algn="just">
              <a:lnSpc>
                <a:spcPts val="6446"/>
              </a:lnSpc>
            </a:pPr>
          </a:p>
          <a:p>
            <a:pPr algn="just" marL="994099" indent="-497050" lvl="1">
              <a:lnSpc>
                <a:spcPts val="6446"/>
              </a:lnSpc>
              <a:buFont typeface="Arial"/>
              <a:buChar char="•"/>
            </a:pP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</a:t>
            </a:r>
            <a:r>
              <a:rPr lang="en-US" b="true" sz="46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responsive and intuitive for real-time monitoring.</a:t>
            </a:r>
          </a:p>
          <a:p>
            <a:pPr algn="just">
              <a:lnSpc>
                <a:spcPts val="644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46383" y="797932"/>
            <a:ext cx="12701369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RESULTS &amp; TESTING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27243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1097" y="2896758"/>
            <a:ext cx="9105805" cy="7390242"/>
          </a:xfrm>
          <a:custGeom>
            <a:avLst/>
            <a:gdLst/>
            <a:ahLst/>
            <a:cxnLst/>
            <a:rect r="r" b="b" t="t" l="l"/>
            <a:pathLst>
              <a:path h="7390242" w="9105805">
                <a:moveTo>
                  <a:pt x="0" y="0"/>
                </a:moveTo>
                <a:lnTo>
                  <a:pt x="9105806" y="0"/>
                </a:lnTo>
                <a:lnTo>
                  <a:pt x="9105806" y="7390242"/>
                </a:lnTo>
                <a:lnTo>
                  <a:pt x="0" y="739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358" r="-5815" b="-204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307" y="719057"/>
            <a:ext cx="1798869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4"/>
              </a:lnSpc>
            </a:pPr>
            <a:r>
              <a:rPr lang="en-US" b="true" sz="12198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 IMPLEMENTATION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4744" y="3230910"/>
            <a:ext cx="11878511" cy="669567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9307" y="719057"/>
            <a:ext cx="1798869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4"/>
              </a:lnSpc>
            </a:pPr>
            <a:r>
              <a:rPr lang="en-US" b="true" sz="12198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 IMPLEMENTATION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17354" y="2796478"/>
            <a:ext cx="3387055" cy="2524270"/>
          </a:xfrm>
          <a:custGeom>
            <a:avLst/>
            <a:gdLst/>
            <a:ahLst/>
            <a:cxnLst/>
            <a:rect r="r" b="b" t="t" l="l"/>
            <a:pathLst>
              <a:path h="2524270" w="3387055">
                <a:moveTo>
                  <a:pt x="0" y="0"/>
                </a:moveTo>
                <a:lnTo>
                  <a:pt x="3387055" y="0"/>
                </a:lnTo>
                <a:lnTo>
                  <a:pt x="3387055" y="2524270"/>
                </a:lnTo>
                <a:lnTo>
                  <a:pt x="0" y="252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04" r="0" b="-157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859" y="3086839"/>
            <a:ext cx="17259300" cy="68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7208" indent="-463604" lvl="1">
              <a:lnSpc>
                <a:spcPts val="6012"/>
              </a:lnSpc>
              <a:buFont typeface="Arial"/>
              <a:buChar char="•"/>
            </a:pPr>
            <a:r>
              <a:rPr lang="en-US" b="true" sz="42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42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erver room temperature monitoring.</a:t>
            </a:r>
          </a:p>
          <a:p>
            <a:pPr algn="just">
              <a:lnSpc>
                <a:spcPts val="6012"/>
              </a:lnSpc>
            </a:pPr>
          </a:p>
          <a:p>
            <a:pPr algn="just">
              <a:lnSpc>
                <a:spcPts val="6012"/>
              </a:lnSpc>
            </a:pPr>
          </a:p>
          <a:p>
            <a:pPr algn="just" marL="927208" indent="-463604" lvl="1">
              <a:lnSpc>
                <a:spcPts val="6012"/>
              </a:lnSpc>
              <a:buFont typeface="Arial"/>
              <a:buChar char="•"/>
            </a:pPr>
            <a:r>
              <a:rPr lang="en-US" b="true" sz="42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HVAC systems (Heating, Ventilation, and Air Conditioning).</a:t>
            </a:r>
          </a:p>
          <a:p>
            <a:pPr algn="just">
              <a:lnSpc>
                <a:spcPts val="6012"/>
              </a:lnSpc>
            </a:pPr>
          </a:p>
          <a:p>
            <a:pPr algn="just">
              <a:lnSpc>
                <a:spcPts val="6012"/>
              </a:lnSpc>
            </a:pPr>
          </a:p>
          <a:p>
            <a:pPr algn="just">
              <a:lnSpc>
                <a:spcPts val="6012"/>
              </a:lnSpc>
            </a:pPr>
          </a:p>
          <a:p>
            <a:pPr algn="just" marL="927208" indent="-463604" lvl="1">
              <a:lnSpc>
                <a:spcPts val="6012"/>
              </a:lnSpc>
              <a:buFont typeface="Arial"/>
              <a:buChar char="•"/>
            </a:pPr>
            <a:r>
              <a:rPr lang="en-US" b="true" sz="429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Food processing industry temperature checks.</a:t>
            </a:r>
          </a:p>
          <a:p>
            <a:pPr algn="just">
              <a:lnSpc>
                <a:spcPts val="601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54437" y="6266012"/>
            <a:ext cx="3747654" cy="1979676"/>
          </a:xfrm>
          <a:custGeom>
            <a:avLst/>
            <a:gdLst/>
            <a:ahLst/>
            <a:cxnLst/>
            <a:rect r="r" b="b" t="t" l="l"/>
            <a:pathLst>
              <a:path h="1979676" w="3747654">
                <a:moveTo>
                  <a:pt x="0" y="0"/>
                </a:moveTo>
                <a:lnTo>
                  <a:pt x="3747654" y="0"/>
                </a:lnTo>
                <a:lnTo>
                  <a:pt x="3747654" y="1979676"/>
                </a:lnTo>
                <a:lnTo>
                  <a:pt x="0" y="1979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391" b="-69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340" y="797932"/>
            <a:ext cx="15577319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PRACTICAL APPLICATIONS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658307" y="7733188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38173" y="2849413"/>
            <a:ext cx="8556128" cy="5950354"/>
            <a:chOff x="-1270" y="0"/>
            <a:chExt cx="4152682" cy="288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89" y="0"/>
              <a:ext cx="41529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4152970">
                  <a:moveTo>
                    <a:pt x="4152971" y="621030"/>
                  </a:moveTo>
                  <a:cubicBezTo>
                    <a:pt x="4152971" y="963930"/>
                    <a:pt x="3937736" y="1242060"/>
                    <a:pt x="3672734" y="1242060"/>
                  </a:cubicBezTo>
                  <a:lnTo>
                    <a:pt x="2804116" y="1242060"/>
                  </a:lnTo>
                  <a:cubicBezTo>
                    <a:pt x="2784486" y="1242060"/>
                    <a:pt x="2768782" y="1263650"/>
                    <a:pt x="2768782" y="1289050"/>
                  </a:cubicBezTo>
                  <a:cubicBezTo>
                    <a:pt x="2768782" y="1380490"/>
                    <a:pt x="2753078" y="1466850"/>
                    <a:pt x="2726578" y="1545590"/>
                  </a:cubicBezTo>
                  <a:cubicBezTo>
                    <a:pt x="2709893" y="1592580"/>
                    <a:pt x="2736393" y="1645920"/>
                    <a:pt x="2776634" y="1645920"/>
                  </a:cubicBezTo>
                  <a:cubicBezTo>
                    <a:pt x="3041636" y="1645920"/>
                    <a:pt x="3256582" y="1924050"/>
                    <a:pt x="3256582" y="2266950"/>
                  </a:cubicBezTo>
                  <a:cubicBezTo>
                    <a:pt x="3256582" y="2609850"/>
                    <a:pt x="3041636" y="2887980"/>
                    <a:pt x="2776634" y="2887980"/>
                  </a:cubicBezTo>
                  <a:lnTo>
                    <a:pt x="967749" y="2887980"/>
                  </a:lnTo>
                  <a:cubicBezTo>
                    <a:pt x="702747" y="2887980"/>
                    <a:pt x="487801" y="2609850"/>
                    <a:pt x="487801" y="2266950"/>
                  </a:cubicBezTo>
                  <a:cubicBezTo>
                    <a:pt x="487801" y="2175510"/>
                    <a:pt x="503505" y="2089150"/>
                    <a:pt x="530005" y="2010410"/>
                  </a:cubicBezTo>
                  <a:cubicBezTo>
                    <a:pt x="546690" y="1963420"/>
                    <a:pt x="520190" y="1910080"/>
                    <a:pt x="479949" y="1910080"/>
                  </a:cubicBezTo>
                  <a:cubicBezTo>
                    <a:pt x="214947" y="1910080"/>
                    <a:pt x="0" y="1631950"/>
                    <a:pt x="0" y="1289050"/>
                  </a:cubicBezTo>
                  <a:cubicBezTo>
                    <a:pt x="0" y="946150"/>
                    <a:pt x="214947" y="668020"/>
                    <a:pt x="479949" y="668020"/>
                  </a:cubicBezTo>
                  <a:lnTo>
                    <a:pt x="1348567" y="668020"/>
                  </a:lnTo>
                  <a:cubicBezTo>
                    <a:pt x="1368197" y="668020"/>
                    <a:pt x="1383901" y="647700"/>
                    <a:pt x="1383901" y="622300"/>
                  </a:cubicBezTo>
                  <a:lnTo>
                    <a:pt x="1383901" y="621030"/>
                  </a:lnTo>
                  <a:cubicBezTo>
                    <a:pt x="1383901" y="278130"/>
                    <a:pt x="1598847" y="0"/>
                    <a:pt x="1863849" y="0"/>
                  </a:cubicBezTo>
                  <a:lnTo>
                    <a:pt x="3671752" y="0"/>
                  </a:lnTo>
                  <a:cubicBezTo>
                    <a:pt x="3937736" y="0"/>
                    <a:pt x="4152971" y="278130"/>
                    <a:pt x="4152971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21900" r="0" b="-2190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3982" y="3051291"/>
            <a:ext cx="9734623" cy="32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AC VOLTAGE</a:t>
            </a:r>
          </a:p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DETECTOR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12807" y="6571080"/>
            <a:ext cx="8089494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02182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Under Supervision Of: Dr. Azza M. Anis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803843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62681" y="428625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92029" y="909454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8327" y="4052794"/>
            <a:ext cx="8706184" cy="310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The AC Voltage Detector is a safety tool designed to detect the presence of alternating current (AC) voltage in electrical wires and outlets without direct contact. This project aims to build a simple and reliable device that helps users quickly identify live wires, preventing electrical accidents during maintenance and installation work. The detector uses a sensor circuit that senses the electric field generated by AC voltage and gives a visual or audible alert.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8327" y="2849334"/>
            <a:ext cx="4904983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756036"/>
            <a:ext cx="182880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buil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a simple and reliable device that detects the presence of AC voltage in wires and outlets without direct contact, enhancing safety during electrical work.</a:t>
            </a:r>
          </a:p>
          <a:p>
            <a:pPr algn="ctr">
              <a:lnSpc>
                <a:spcPts val="727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9307" y="690482"/>
            <a:ext cx="20510679" cy="308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23"/>
              </a:lnSpc>
            </a:pPr>
            <a:r>
              <a:rPr lang="en-US" sz="10799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AC VOLTAGE DETECTOR OBJECTIVE</a:t>
            </a:r>
          </a:p>
          <a:p>
            <a:pPr algn="l">
              <a:lnSpc>
                <a:spcPts val="1256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7936" y="7277004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11465" y="7488993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753" y="3186510"/>
            <a:ext cx="15128495" cy="5195423"/>
            <a:chOff x="0" y="0"/>
            <a:chExt cx="3984460" cy="136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4460" cy="1368342"/>
            </a:xfrm>
            <a:custGeom>
              <a:avLst/>
              <a:gdLst/>
              <a:ahLst/>
              <a:cxnLst/>
              <a:rect r="r" b="b" t="t" l="l"/>
              <a:pathLst>
                <a:path h="1368342" w="3984460">
                  <a:moveTo>
                    <a:pt x="30193" y="0"/>
                  </a:moveTo>
                  <a:lnTo>
                    <a:pt x="3954267" y="0"/>
                  </a:lnTo>
                  <a:cubicBezTo>
                    <a:pt x="3970942" y="0"/>
                    <a:pt x="3984460" y="13518"/>
                    <a:pt x="3984460" y="30193"/>
                  </a:cubicBezTo>
                  <a:lnTo>
                    <a:pt x="3984460" y="1338149"/>
                  </a:lnTo>
                  <a:cubicBezTo>
                    <a:pt x="3984460" y="1354824"/>
                    <a:pt x="3970942" y="1368342"/>
                    <a:pt x="3954267" y="1368342"/>
                  </a:cubicBezTo>
                  <a:lnTo>
                    <a:pt x="30193" y="1368342"/>
                  </a:lnTo>
                  <a:cubicBezTo>
                    <a:pt x="13518" y="1368342"/>
                    <a:pt x="0" y="1354824"/>
                    <a:pt x="0" y="1338149"/>
                  </a:cubicBezTo>
                  <a:lnTo>
                    <a:pt x="0" y="30193"/>
                  </a:lnTo>
                  <a:cubicBezTo>
                    <a:pt x="0" y="13518"/>
                    <a:pt x="13518" y="0"/>
                    <a:pt x="3019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84460" cy="141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35355" y="971758"/>
            <a:ext cx="973462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TEAM MEMBERS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3803" y="4082624"/>
            <a:ext cx="14580394" cy="327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52825" indent="-676413" lvl="1">
              <a:lnSpc>
                <a:spcPts val="8772"/>
              </a:lnSpc>
              <a:buFont typeface="Arial"/>
              <a:buChar char="•"/>
            </a:pPr>
            <a:r>
              <a:rPr lang="en-US" b="true" sz="6265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Sara Mohamed Fares Abdelhamed</a:t>
            </a:r>
          </a:p>
          <a:p>
            <a:pPr algn="l" marL="1352825" indent="-676413" lvl="1">
              <a:lnSpc>
                <a:spcPts val="8772"/>
              </a:lnSpc>
              <a:buFont typeface="Arial"/>
              <a:buChar char="•"/>
            </a:pPr>
            <a:r>
              <a:rPr lang="en-US" b="true" sz="6265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Abdelrahman Yehia Sayed Ail</a:t>
            </a:r>
          </a:p>
          <a:p>
            <a:pPr algn="l" marL="1352825" indent="-676413" lvl="1">
              <a:lnSpc>
                <a:spcPts val="8772"/>
              </a:lnSpc>
              <a:buFont typeface="Arial"/>
              <a:buChar char="•"/>
            </a:pPr>
            <a:r>
              <a:rPr lang="en-US" b="true" sz="6265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Mosab Mohamed Sayed Ahmed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3610" y="-134415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5355" y="178042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6" y="0"/>
                </a:lnTo>
                <a:lnTo>
                  <a:pt x="647476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931" y="2917295"/>
            <a:ext cx="762104" cy="706678"/>
          </a:xfrm>
          <a:custGeom>
            <a:avLst/>
            <a:gdLst/>
            <a:ahLst/>
            <a:cxnLst/>
            <a:rect r="r" b="b" t="t" l="l"/>
            <a:pathLst>
              <a:path h="706678" w="762104">
                <a:moveTo>
                  <a:pt x="0" y="0"/>
                </a:moveTo>
                <a:lnTo>
                  <a:pt x="762104" y="0"/>
                </a:lnTo>
                <a:lnTo>
                  <a:pt x="762104" y="706678"/>
                </a:lnTo>
                <a:lnTo>
                  <a:pt x="0" y="706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8065" y="5372244"/>
            <a:ext cx="961271" cy="964779"/>
          </a:xfrm>
          <a:custGeom>
            <a:avLst/>
            <a:gdLst/>
            <a:ahLst/>
            <a:cxnLst/>
            <a:rect r="r" b="b" t="t" l="l"/>
            <a:pathLst>
              <a:path h="964779" w="961271">
                <a:moveTo>
                  <a:pt x="0" y="0"/>
                </a:moveTo>
                <a:lnTo>
                  <a:pt x="961270" y="0"/>
                </a:lnTo>
                <a:lnTo>
                  <a:pt x="961270" y="964779"/>
                </a:lnTo>
                <a:lnTo>
                  <a:pt x="0" y="964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7380" y="6679923"/>
            <a:ext cx="480635" cy="935543"/>
          </a:xfrm>
          <a:custGeom>
            <a:avLst/>
            <a:gdLst/>
            <a:ahLst/>
            <a:cxnLst/>
            <a:rect r="r" b="b" t="t" l="l"/>
            <a:pathLst>
              <a:path h="935543" w="480635">
                <a:moveTo>
                  <a:pt x="0" y="0"/>
                </a:moveTo>
                <a:lnTo>
                  <a:pt x="480635" y="0"/>
                </a:lnTo>
                <a:lnTo>
                  <a:pt x="480635" y="935543"/>
                </a:lnTo>
                <a:lnTo>
                  <a:pt x="0" y="935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62810">
            <a:off x="600289" y="8064609"/>
            <a:ext cx="774818" cy="776760"/>
          </a:xfrm>
          <a:custGeom>
            <a:avLst/>
            <a:gdLst/>
            <a:ahLst/>
            <a:cxnLst/>
            <a:rect r="r" b="b" t="t" l="l"/>
            <a:pathLst>
              <a:path h="776760" w="774818">
                <a:moveTo>
                  <a:pt x="0" y="0"/>
                </a:moveTo>
                <a:lnTo>
                  <a:pt x="774818" y="0"/>
                </a:lnTo>
                <a:lnTo>
                  <a:pt x="774818" y="776759"/>
                </a:lnTo>
                <a:lnTo>
                  <a:pt x="0" y="776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04790" y="4784812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2007" y="4288118"/>
            <a:ext cx="999953" cy="419980"/>
          </a:xfrm>
          <a:custGeom>
            <a:avLst/>
            <a:gdLst/>
            <a:ahLst/>
            <a:cxnLst/>
            <a:rect r="r" b="b" t="t" l="l"/>
            <a:pathLst>
              <a:path h="419980" w="999953">
                <a:moveTo>
                  <a:pt x="0" y="0"/>
                </a:moveTo>
                <a:lnTo>
                  <a:pt x="999953" y="0"/>
                </a:lnTo>
                <a:lnTo>
                  <a:pt x="999953" y="419981"/>
                </a:lnTo>
                <a:lnTo>
                  <a:pt x="0" y="419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6057" y="2850620"/>
            <a:ext cx="11266780" cy="890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0228" indent="-390114" lvl="1">
              <a:lnSpc>
                <a:spcPts val="5059"/>
              </a:lnSpc>
              <a:buFont typeface="Arial"/>
              <a:buChar char="•"/>
            </a:pPr>
            <a:r>
              <a:rPr lang="en-US" b="true" sz="36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x3 BC547 Transistors </a:t>
            </a:r>
          </a:p>
          <a:p>
            <a:pPr algn="just">
              <a:lnSpc>
                <a:spcPts val="5059"/>
              </a:lnSpc>
            </a:pPr>
          </a:p>
          <a:p>
            <a:pPr algn="just" marL="780228" indent="-390114" lvl="1">
              <a:lnSpc>
                <a:spcPts val="5059"/>
              </a:lnSpc>
              <a:buFont typeface="Arial"/>
              <a:buChar char="•"/>
            </a:pPr>
            <a:r>
              <a:rPr lang="en-US" b="true" sz="36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3V Active Buzzer</a:t>
            </a:r>
          </a:p>
          <a:p>
            <a:pPr algn="just">
              <a:lnSpc>
                <a:spcPts val="5059"/>
              </a:lnSpc>
            </a:pPr>
          </a:p>
          <a:p>
            <a:pPr algn="just" marL="780228" indent="-390114" lvl="1">
              <a:lnSpc>
                <a:spcPts val="5059"/>
              </a:lnSpc>
              <a:buFont typeface="Arial"/>
              <a:buChar char="•"/>
            </a:pPr>
            <a:r>
              <a:rPr lang="en-US" b="true" sz="36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330 Ohm resistor </a:t>
            </a:r>
          </a:p>
          <a:p>
            <a:pPr algn="just">
              <a:lnSpc>
                <a:spcPts val="5059"/>
              </a:lnSpc>
            </a:pPr>
          </a:p>
          <a:p>
            <a:pPr algn="just" marL="780228" indent="-390114" lvl="1">
              <a:lnSpc>
                <a:spcPts val="5059"/>
              </a:lnSpc>
              <a:buFont typeface="Arial"/>
              <a:buChar char="•"/>
            </a:pPr>
            <a:r>
              <a:rPr lang="en-US" b="true" sz="36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LED</a:t>
            </a:r>
          </a:p>
          <a:p>
            <a:pPr algn="just">
              <a:lnSpc>
                <a:spcPts val="5059"/>
              </a:lnSpc>
            </a:pPr>
          </a:p>
          <a:p>
            <a:pPr algn="just" marL="780228" indent="-390114" lvl="1">
              <a:lnSpc>
                <a:spcPts val="5059"/>
              </a:lnSpc>
              <a:buFont typeface="Arial"/>
              <a:buChar char="•"/>
            </a:pPr>
            <a:r>
              <a:rPr lang="en-US" b="true" sz="36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Metal Coil</a:t>
            </a:r>
          </a:p>
          <a:p>
            <a:pPr algn="just">
              <a:lnSpc>
                <a:spcPts val="5059"/>
              </a:lnSpc>
            </a:pPr>
          </a:p>
          <a:p>
            <a:pPr algn="just">
              <a:lnSpc>
                <a:spcPts val="5059"/>
              </a:lnSpc>
            </a:pPr>
          </a:p>
          <a:p>
            <a:pPr algn="just">
              <a:lnSpc>
                <a:spcPts val="5059"/>
              </a:lnSpc>
            </a:pPr>
          </a:p>
          <a:p>
            <a:pPr algn="just">
              <a:lnSpc>
                <a:spcPts val="5059"/>
              </a:lnSpc>
            </a:pPr>
          </a:p>
          <a:p>
            <a:pPr algn="just">
              <a:lnSpc>
                <a:spcPts val="50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90600"/>
            <a:ext cx="70755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Components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753" y="2545789"/>
            <a:ext cx="15128495" cy="5195423"/>
            <a:chOff x="0" y="0"/>
            <a:chExt cx="3984460" cy="136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4460" cy="1368342"/>
            </a:xfrm>
            <a:custGeom>
              <a:avLst/>
              <a:gdLst/>
              <a:ahLst/>
              <a:cxnLst/>
              <a:rect r="r" b="b" t="t" l="l"/>
              <a:pathLst>
                <a:path h="1368342" w="3984460">
                  <a:moveTo>
                    <a:pt x="30193" y="0"/>
                  </a:moveTo>
                  <a:lnTo>
                    <a:pt x="3954267" y="0"/>
                  </a:lnTo>
                  <a:cubicBezTo>
                    <a:pt x="3970942" y="0"/>
                    <a:pt x="3984460" y="13518"/>
                    <a:pt x="3984460" y="30193"/>
                  </a:cubicBezTo>
                  <a:lnTo>
                    <a:pt x="3984460" y="1338149"/>
                  </a:lnTo>
                  <a:cubicBezTo>
                    <a:pt x="3984460" y="1354824"/>
                    <a:pt x="3970942" y="1368342"/>
                    <a:pt x="3954267" y="1368342"/>
                  </a:cubicBezTo>
                  <a:lnTo>
                    <a:pt x="30193" y="1368342"/>
                  </a:lnTo>
                  <a:cubicBezTo>
                    <a:pt x="13518" y="1368342"/>
                    <a:pt x="0" y="1354824"/>
                    <a:pt x="0" y="1338149"/>
                  </a:cubicBezTo>
                  <a:lnTo>
                    <a:pt x="0" y="30193"/>
                  </a:lnTo>
                  <a:cubicBezTo>
                    <a:pt x="0" y="13518"/>
                    <a:pt x="13518" y="0"/>
                    <a:pt x="3019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84460" cy="141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38938" y="3427551"/>
            <a:ext cx="11505319" cy="685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6"/>
              </a:lnSpc>
            </a:pPr>
            <a:r>
              <a:rPr lang="en-US" sz="12996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KEY COMPONENTS EXPLANATION</a:t>
            </a:r>
          </a:p>
          <a:p>
            <a:pPr algn="l">
              <a:lnSpc>
                <a:spcPts val="13386"/>
              </a:lnSpc>
            </a:pPr>
          </a:p>
          <a:p>
            <a:pPr algn="l">
              <a:lnSpc>
                <a:spcPts val="1338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3610" y="-134415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5355" y="178042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6" y="0"/>
                </a:lnTo>
                <a:lnTo>
                  <a:pt x="647476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61145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56225"/>
            <a:ext cx="10261203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53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BC547 Transistors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072066"/>
            <a:ext cx="10758958" cy="44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BC547 is an NPN bipolar junction transistor used for switching and amplification. </a:t>
            </a:r>
          </a:p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In the AC Voltage Detector, it amplifies the small signal detected from the AC source to drive the indicator circuit.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943308" y="1913608"/>
            <a:ext cx="7344692" cy="7344692"/>
          </a:xfrm>
          <a:custGeom>
            <a:avLst/>
            <a:gdLst/>
            <a:ahLst/>
            <a:cxnLst/>
            <a:rect r="r" b="b" t="t" l="l"/>
            <a:pathLst>
              <a:path h="7344692" w="7344692">
                <a:moveTo>
                  <a:pt x="0" y="0"/>
                </a:moveTo>
                <a:lnTo>
                  <a:pt x="7344692" y="0"/>
                </a:lnTo>
                <a:lnTo>
                  <a:pt x="7344692" y="7344692"/>
                </a:lnTo>
                <a:lnTo>
                  <a:pt x="0" y="734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16690" y="326803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61145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56225"/>
            <a:ext cx="10261203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53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3V Active Buzzer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868374"/>
            <a:ext cx="10758958" cy="519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3V Active Buzzer is an electronic sound device that produces a tone when powered. </a:t>
            </a:r>
          </a:p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It contains a built-in oscillator, so it only needs a DC voltage to operate, making it ideal for alarms and alerts in projects like the AC Voltage Detector.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943308" y="2344705"/>
            <a:ext cx="7344692" cy="6194312"/>
          </a:xfrm>
          <a:custGeom>
            <a:avLst/>
            <a:gdLst/>
            <a:ahLst/>
            <a:cxnLst/>
            <a:rect r="r" b="b" t="t" l="l"/>
            <a:pathLst>
              <a:path h="6194312" w="7344692">
                <a:moveTo>
                  <a:pt x="0" y="0"/>
                </a:moveTo>
                <a:lnTo>
                  <a:pt x="7344692" y="0"/>
                </a:lnTo>
                <a:lnTo>
                  <a:pt x="7344692" y="6194312"/>
                </a:lnTo>
                <a:lnTo>
                  <a:pt x="0" y="619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5" t="-18571" r="-587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0244" y="326803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9630" y="3389146"/>
            <a:ext cx="9643854" cy="4437861"/>
          </a:xfrm>
          <a:custGeom>
            <a:avLst/>
            <a:gdLst/>
            <a:ahLst/>
            <a:cxnLst/>
            <a:rect r="r" b="b" t="t" l="l"/>
            <a:pathLst>
              <a:path h="4437861" w="9643854">
                <a:moveTo>
                  <a:pt x="0" y="0"/>
                </a:moveTo>
                <a:lnTo>
                  <a:pt x="9643854" y="0"/>
                </a:lnTo>
                <a:lnTo>
                  <a:pt x="9643854" y="4437861"/>
                </a:lnTo>
                <a:lnTo>
                  <a:pt x="0" y="4437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3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905" y="2779647"/>
            <a:ext cx="7566416" cy="4727705"/>
          </a:xfrm>
          <a:custGeom>
            <a:avLst/>
            <a:gdLst/>
            <a:ahLst/>
            <a:cxnLst/>
            <a:rect r="r" b="b" t="t" l="l"/>
            <a:pathLst>
              <a:path h="4727705" w="7566416">
                <a:moveTo>
                  <a:pt x="0" y="0"/>
                </a:moveTo>
                <a:lnTo>
                  <a:pt x="7566416" y="0"/>
                </a:lnTo>
                <a:lnTo>
                  <a:pt x="7566416" y="4727706"/>
                </a:lnTo>
                <a:lnTo>
                  <a:pt x="0" y="4727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8846" y="1266838"/>
            <a:ext cx="10814270" cy="90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8"/>
              </a:lnSpc>
            </a:pPr>
            <a:r>
              <a:rPr lang="en-US" sz="56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AC Voltage Detector Circuit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6905" y="2793153"/>
            <a:ext cx="13365964" cy="5964561"/>
          </a:xfrm>
          <a:custGeom>
            <a:avLst/>
            <a:gdLst/>
            <a:ahLst/>
            <a:cxnLst/>
            <a:rect r="r" b="b" t="t" l="l"/>
            <a:pathLst>
              <a:path h="5964561" w="13365964">
                <a:moveTo>
                  <a:pt x="0" y="0"/>
                </a:moveTo>
                <a:lnTo>
                  <a:pt x="13365964" y="0"/>
                </a:lnTo>
                <a:lnTo>
                  <a:pt x="13365964" y="5964561"/>
                </a:lnTo>
                <a:lnTo>
                  <a:pt x="0" y="5964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5007" y="1261527"/>
            <a:ext cx="5964537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7"/>
              </a:lnSpc>
              <a:spcBef>
                <a:spcPct val="0"/>
              </a:spcBef>
            </a:pPr>
            <a:r>
              <a:rPr lang="en-US" b="true" sz="5399" strike="noStrike" u="non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Simulation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85407" y="239340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350" y="2979804"/>
            <a:ext cx="17276649" cy="650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7532" indent="-568766" lvl="1">
              <a:lnSpc>
                <a:spcPts val="7376"/>
              </a:lnSpc>
              <a:buFont typeface="Arial"/>
              <a:buChar char="•"/>
            </a:pP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</a:t>
            </a: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essfully detected live wires without contact.</a:t>
            </a:r>
          </a:p>
          <a:p>
            <a:pPr algn="just">
              <a:lnSpc>
                <a:spcPts val="7376"/>
              </a:lnSpc>
            </a:pPr>
          </a:p>
          <a:p>
            <a:pPr algn="just" marL="1137532" indent="-568766" lvl="1">
              <a:lnSpc>
                <a:spcPts val="7376"/>
              </a:lnSpc>
              <a:buFont typeface="Arial"/>
              <a:buChar char="•"/>
            </a:pP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</a:t>
            </a: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lights up and buzzer sounds when AC vol</a:t>
            </a: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tage</a:t>
            </a: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is present.</a:t>
            </a:r>
          </a:p>
          <a:p>
            <a:pPr algn="just">
              <a:lnSpc>
                <a:spcPts val="7376"/>
              </a:lnSpc>
            </a:pPr>
          </a:p>
          <a:p>
            <a:pPr algn="just" marL="1137532" indent="-568766" lvl="1">
              <a:lnSpc>
                <a:spcPts val="7376"/>
              </a:lnSpc>
              <a:buFont typeface="Arial"/>
              <a:buChar char="•"/>
            </a:pPr>
            <a:r>
              <a:rPr lang="en-US" b="true" sz="52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Reliable and easy to use for safety checks.</a:t>
            </a:r>
          </a:p>
          <a:p>
            <a:pPr algn="just">
              <a:lnSpc>
                <a:spcPts val="73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46383" y="797932"/>
            <a:ext cx="12701369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RESULTS &amp; TESTING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3350" y="242665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07069" y="2796478"/>
            <a:ext cx="8973169" cy="7268494"/>
          </a:xfrm>
          <a:custGeom>
            <a:avLst/>
            <a:gdLst/>
            <a:ahLst/>
            <a:cxnLst/>
            <a:rect r="r" b="b" t="t" l="l"/>
            <a:pathLst>
              <a:path h="7268494" w="8973169">
                <a:moveTo>
                  <a:pt x="0" y="0"/>
                </a:moveTo>
                <a:lnTo>
                  <a:pt x="8973169" y="0"/>
                </a:lnTo>
                <a:lnTo>
                  <a:pt x="8973169" y="7268494"/>
                </a:lnTo>
                <a:lnTo>
                  <a:pt x="0" y="726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545" r="0" b="-2505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9307" y="719057"/>
            <a:ext cx="1798869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4"/>
              </a:lnSpc>
            </a:pPr>
            <a:r>
              <a:rPr lang="en-US" b="true" sz="12198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 IMPLEMENTATION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5750308" y="155362"/>
            <a:ext cx="6787384" cy="120696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9307" y="719057"/>
            <a:ext cx="1798869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4"/>
              </a:lnSpc>
            </a:pPr>
            <a:r>
              <a:rPr lang="en-US" b="true" sz="12198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HARDWARE IMPLEMENTATION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1525" y="3349059"/>
            <a:ext cx="16744950" cy="662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350137" indent="-675069" lvl="1">
              <a:lnSpc>
                <a:spcPts val="8754"/>
              </a:lnSpc>
              <a:buFont typeface="Arial"/>
              <a:buChar char="•"/>
            </a:pPr>
            <a:r>
              <a:rPr lang="en-US" b="true" sz="62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b="true" sz="62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ectrical maintenance work.</a:t>
            </a:r>
          </a:p>
          <a:p>
            <a:pPr algn="just">
              <a:lnSpc>
                <a:spcPts val="8754"/>
              </a:lnSpc>
            </a:pPr>
          </a:p>
          <a:p>
            <a:pPr algn="just" marL="1350137" indent="-675069" lvl="1">
              <a:lnSpc>
                <a:spcPts val="8754"/>
              </a:lnSpc>
              <a:buFont typeface="Arial"/>
              <a:buChar char="•"/>
            </a:pPr>
            <a:r>
              <a:rPr lang="en-US" b="true" sz="62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appliance safety checks.</a:t>
            </a:r>
          </a:p>
          <a:p>
            <a:pPr algn="just">
              <a:lnSpc>
                <a:spcPts val="8754"/>
              </a:lnSpc>
            </a:pPr>
          </a:p>
          <a:p>
            <a:pPr algn="just" marL="1350137" indent="-675069" lvl="1">
              <a:lnSpc>
                <a:spcPts val="8754"/>
              </a:lnSpc>
              <a:buFont typeface="Arial"/>
              <a:buChar char="•"/>
            </a:pPr>
            <a:r>
              <a:rPr lang="en-US" b="true" sz="62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Industrial installation inspections.</a:t>
            </a:r>
          </a:p>
          <a:p>
            <a:pPr algn="just">
              <a:lnSpc>
                <a:spcPts val="875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55340" y="797932"/>
            <a:ext cx="15577319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PRACTICAL APPLICATIONS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58307" y="7733188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9396" y="2719229"/>
            <a:ext cx="2544433" cy="2544433"/>
          </a:xfrm>
          <a:custGeom>
            <a:avLst/>
            <a:gdLst/>
            <a:ahLst/>
            <a:cxnLst/>
            <a:rect r="r" b="b" t="t" l="l"/>
            <a:pathLst>
              <a:path h="2544433" w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09245" y="2626892"/>
            <a:ext cx="11071218" cy="5950354"/>
            <a:chOff x="-1270" y="0"/>
            <a:chExt cx="5373370" cy="2887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3370" cy="2887980"/>
            </a:xfrm>
            <a:custGeom>
              <a:avLst/>
              <a:gdLst/>
              <a:ahLst/>
              <a:cxnLst/>
              <a:rect r="r" b="b" t="t" l="l"/>
              <a:pathLst>
                <a:path h="2887980" w="537337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l="0" t="-12019" r="0" b="-1201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36521" y="3307946"/>
            <a:ext cx="2594369" cy="4588246"/>
            <a:chOff x="0" y="0"/>
            <a:chExt cx="683291" cy="1208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3291" cy="1208427"/>
            </a:xfrm>
            <a:custGeom>
              <a:avLst/>
              <a:gdLst/>
              <a:ahLst/>
              <a:cxnLst/>
              <a:rect r="r" b="b" t="t" l="l"/>
              <a:pathLst>
                <a:path h="1208427" w="683291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-25223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8605" y="3307946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43805" y="82486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69424" y="2436835"/>
            <a:ext cx="806841" cy="564789"/>
          </a:xfrm>
          <a:custGeom>
            <a:avLst/>
            <a:gdLst/>
            <a:ahLst/>
            <a:cxnLst/>
            <a:rect r="r" b="b" t="t" l="l"/>
            <a:pathLst>
              <a:path h="564789" w="806841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12807" y="8799767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3982" y="3051291"/>
            <a:ext cx="9734623" cy="484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LED THERMOMETER</a:t>
            </a:r>
          </a:p>
          <a:p>
            <a:pPr algn="l">
              <a:lnSpc>
                <a:spcPts val="1256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412807" y="6571080"/>
            <a:ext cx="8089494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02182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Under Supervision Of: Dr. Azza M. Anis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1525" y="2748853"/>
            <a:ext cx="16744950" cy="598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LM35 Temperature Sensor Datasheet</a:t>
            </a:r>
          </a:p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alldatasheet.com/html-pdf/517588/TI1/LM35/108/2/LM35.html"/>
              </a:rPr>
              <a:t>https://www.ti.com/lit/ds/symlink/lm35.pdf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LM3914 Dot/Bar Display Driver Datasheet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https://www.ti.com/lit/ds/symlink/lm3914.pdf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BC547 NPN Transistor Datasheet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https://www.onsemi.com/pdf/datasheet/bc547-d.pdf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Simulation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proteus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 Voltage Detector Circuit Reference</a:t>
            </a: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https://circuitdigest.com/electronic-circuits/simple-ac-voltage-detector-circuit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5340" y="797932"/>
            <a:ext cx="15577319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4"/>
              </a:lnSpc>
            </a:pPr>
            <a:r>
              <a:rPr lang="en-US" b="true" sz="12198">
                <a:solidFill>
                  <a:srgbClr val="0E2F5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REFERENCES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1525" y="27243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392170"/>
            <a:ext cx="5650143" cy="5894830"/>
            <a:chOff x="0" y="0"/>
            <a:chExt cx="1488104" cy="15525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8104" cy="1552548"/>
            </a:xfrm>
            <a:custGeom>
              <a:avLst/>
              <a:gdLst/>
              <a:ahLst/>
              <a:cxnLst/>
              <a:rect r="r" b="b" t="t" l="l"/>
              <a:pathLst>
                <a:path h="1552548" w="1488104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803843"/>
            <a:ext cx="5650143" cy="56501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62681" y="428625"/>
            <a:ext cx="1858734" cy="18587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92029" y="909454"/>
            <a:ext cx="600038" cy="897076"/>
          </a:xfrm>
          <a:custGeom>
            <a:avLst/>
            <a:gdLst/>
            <a:ahLst/>
            <a:cxnLst/>
            <a:rect r="r" b="b" t="t" l="l"/>
            <a:pathLst>
              <a:path h="897076" w="600038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8327" y="7453986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1524" y="7665975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64511" y="5348601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8327" y="4052794"/>
            <a:ext cx="8706184" cy="310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In this project, we design and implement a simple yet effective LED thermometer using the LM35 temperature sensor and the LM3914 LED bar graph driver. The LM35 provides accurate analog temperature readings, which are then converted into a visual LED display by the LM3914, representing temperature levels in real-time. This system demonstrates how analog sensors and visual indicators can be integrated for quick and intuitive environmental monitoring.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58327" y="2849334"/>
            <a:ext cx="4904983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878033"/>
            <a:ext cx="182880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and implement a real-time temperature monitoring system that visually indicates temperature levels using an LED bar graph display.</a:t>
            </a:r>
          </a:p>
          <a:p>
            <a:pPr algn="ctr">
              <a:lnSpc>
                <a:spcPts val="727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272436"/>
            <a:ext cx="18288000" cy="2524042"/>
            <a:chOff x="0" y="0"/>
            <a:chExt cx="4816593" cy="664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64768"/>
            </a:xfrm>
            <a:custGeom>
              <a:avLst/>
              <a:gdLst/>
              <a:ahLst/>
              <a:cxnLst/>
              <a:rect r="r" b="b" t="t" l="l"/>
              <a:pathLst>
                <a:path h="664768" w="4816592">
                  <a:moveTo>
                    <a:pt x="24977" y="0"/>
                  </a:moveTo>
                  <a:lnTo>
                    <a:pt x="4791616" y="0"/>
                  </a:lnTo>
                  <a:cubicBezTo>
                    <a:pt x="4798240" y="0"/>
                    <a:pt x="4804593" y="2631"/>
                    <a:pt x="4809277" y="7315"/>
                  </a:cubicBezTo>
                  <a:cubicBezTo>
                    <a:pt x="4813961" y="12000"/>
                    <a:pt x="4816592" y="18352"/>
                    <a:pt x="4816592" y="24977"/>
                  </a:cubicBezTo>
                  <a:lnTo>
                    <a:pt x="4816592" y="639791"/>
                  </a:lnTo>
                  <a:cubicBezTo>
                    <a:pt x="4816592" y="653586"/>
                    <a:pt x="4805410" y="664768"/>
                    <a:pt x="4791616" y="664768"/>
                  </a:cubicBezTo>
                  <a:lnTo>
                    <a:pt x="24977" y="664768"/>
                  </a:lnTo>
                  <a:cubicBezTo>
                    <a:pt x="11182" y="664768"/>
                    <a:pt x="0" y="653586"/>
                    <a:pt x="0" y="639791"/>
                  </a:cubicBezTo>
                  <a:lnTo>
                    <a:pt x="0" y="24977"/>
                  </a:lnTo>
                  <a:cubicBezTo>
                    <a:pt x="0" y="11182"/>
                    <a:pt x="11182" y="0"/>
                    <a:pt x="24977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712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9307" y="719057"/>
            <a:ext cx="17988693" cy="325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LED THERMOMETER OBJECTIVE</a:t>
            </a:r>
          </a:p>
          <a:p>
            <a:pPr algn="l">
              <a:lnSpc>
                <a:spcPts val="1256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7936" y="7277004"/>
            <a:ext cx="2763919" cy="882511"/>
          </a:xfrm>
          <a:custGeom>
            <a:avLst/>
            <a:gdLst/>
            <a:ahLst/>
            <a:cxnLst/>
            <a:rect r="r" b="b" t="t" l="l"/>
            <a:pathLst>
              <a:path h="882511" w="2763919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11465" y="7488993"/>
            <a:ext cx="1483489" cy="458533"/>
          </a:xfrm>
          <a:custGeom>
            <a:avLst/>
            <a:gdLst/>
            <a:ahLst/>
            <a:cxnLst/>
            <a:rect r="r" b="b" t="t" l="l"/>
            <a:pathLst>
              <a:path h="458533" w="1483489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84948" y="7947526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4" y="0"/>
                </a:lnTo>
                <a:lnTo>
                  <a:pt x="2548704" y="2553813"/>
                </a:lnTo>
                <a:lnTo>
                  <a:pt x="0" y="2553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48550" y="1944578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947" y="2968070"/>
            <a:ext cx="718317" cy="666076"/>
          </a:xfrm>
          <a:custGeom>
            <a:avLst/>
            <a:gdLst/>
            <a:ahLst/>
            <a:cxnLst/>
            <a:rect r="r" b="b" t="t" l="l"/>
            <a:pathLst>
              <a:path h="666076" w="718317">
                <a:moveTo>
                  <a:pt x="0" y="0"/>
                </a:moveTo>
                <a:lnTo>
                  <a:pt x="718318" y="0"/>
                </a:lnTo>
                <a:lnTo>
                  <a:pt x="718318" y="666077"/>
                </a:lnTo>
                <a:lnTo>
                  <a:pt x="0" y="666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9541" y="1858551"/>
            <a:ext cx="712458" cy="718994"/>
          </a:xfrm>
          <a:custGeom>
            <a:avLst/>
            <a:gdLst/>
            <a:ahLst/>
            <a:cxnLst/>
            <a:rect r="r" b="b" t="t" l="l"/>
            <a:pathLst>
              <a:path h="718994" w="712458">
                <a:moveTo>
                  <a:pt x="0" y="0"/>
                </a:moveTo>
                <a:lnTo>
                  <a:pt x="712458" y="0"/>
                </a:lnTo>
                <a:lnTo>
                  <a:pt x="712458" y="718994"/>
                </a:lnTo>
                <a:lnTo>
                  <a:pt x="0" y="718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065" y="4974285"/>
            <a:ext cx="961271" cy="964779"/>
          </a:xfrm>
          <a:custGeom>
            <a:avLst/>
            <a:gdLst/>
            <a:ahLst/>
            <a:cxnLst/>
            <a:rect r="r" b="b" t="t" l="l"/>
            <a:pathLst>
              <a:path h="964779" w="961271">
                <a:moveTo>
                  <a:pt x="0" y="0"/>
                </a:moveTo>
                <a:lnTo>
                  <a:pt x="961270" y="0"/>
                </a:lnTo>
                <a:lnTo>
                  <a:pt x="961270" y="964780"/>
                </a:lnTo>
                <a:lnTo>
                  <a:pt x="0" y="96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065" y="6081940"/>
            <a:ext cx="961271" cy="964779"/>
          </a:xfrm>
          <a:custGeom>
            <a:avLst/>
            <a:gdLst/>
            <a:ahLst/>
            <a:cxnLst/>
            <a:rect r="r" b="b" t="t" l="l"/>
            <a:pathLst>
              <a:path h="964779" w="961271">
                <a:moveTo>
                  <a:pt x="0" y="0"/>
                </a:moveTo>
                <a:lnTo>
                  <a:pt x="961270" y="0"/>
                </a:lnTo>
                <a:lnTo>
                  <a:pt x="961270" y="964779"/>
                </a:lnTo>
                <a:lnTo>
                  <a:pt x="0" y="964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065" y="7280081"/>
            <a:ext cx="961271" cy="964779"/>
          </a:xfrm>
          <a:custGeom>
            <a:avLst/>
            <a:gdLst/>
            <a:ahLst/>
            <a:cxnLst/>
            <a:rect r="r" b="b" t="t" l="l"/>
            <a:pathLst>
              <a:path h="964779" w="961271">
                <a:moveTo>
                  <a:pt x="0" y="0"/>
                </a:moveTo>
                <a:lnTo>
                  <a:pt x="961270" y="0"/>
                </a:lnTo>
                <a:lnTo>
                  <a:pt x="961270" y="964779"/>
                </a:lnTo>
                <a:lnTo>
                  <a:pt x="0" y="964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9541" y="8382973"/>
            <a:ext cx="480635" cy="935543"/>
          </a:xfrm>
          <a:custGeom>
            <a:avLst/>
            <a:gdLst/>
            <a:ahLst/>
            <a:cxnLst/>
            <a:rect r="r" b="b" t="t" l="l"/>
            <a:pathLst>
              <a:path h="935543" w="480635">
                <a:moveTo>
                  <a:pt x="0" y="0"/>
                </a:moveTo>
                <a:lnTo>
                  <a:pt x="480636" y="0"/>
                </a:lnTo>
                <a:lnTo>
                  <a:pt x="480636" y="935543"/>
                </a:lnTo>
                <a:lnTo>
                  <a:pt x="0" y="935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1780" y="4452881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3101" y="3918782"/>
            <a:ext cx="1411199" cy="770867"/>
          </a:xfrm>
          <a:custGeom>
            <a:avLst/>
            <a:gdLst/>
            <a:ahLst/>
            <a:cxnLst/>
            <a:rect r="r" b="b" t="t" l="l"/>
            <a:pathLst>
              <a:path h="770867" w="1411199">
                <a:moveTo>
                  <a:pt x="0" y="0"/>
                </a:moveTo>
                <a:lnTo>
                  <a:pt x="1411198" y="0"/>
                </a:lnTo>
                <a:lnTo>
                  <a:pt x="1411198" y="770868"/>
                </a:lnTo>
                <a:lnTo>
                  <a:pt x="0" y="7708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87290" y="1837482"/>
            <a:ext cx="11266780" cy="840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LM3914 IC </a:t>
            </a:r>
          </a:p>
          <a:p>
            <a:pPr algn="just">
              <a:lnSpc>
                <a:spcPts val="4499"/>
              </a:lnSpc>
            </a:pP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LM35 Temperature Sensor </a:t>
            </a:r>
          </a:p>
          <a:p>
            <a:pPr algn="just">
              <a:lnSpc>
                <a:spcPts val="4499"/>
              </a:lnSpc>
            </a:pP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100K Trimmer </a:t>
            </a:r>
          </a:p>
          <a:p>
            <a:pPr algn="just">
              <a:lnSpc>
                <a:spcPts val="4499"/>
              </a:lnSpc>
            </a:pP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2x 1K Resistor </a:t>
            </a:r>
          </a:p>
          <a:p>
            <a:pPr algn="just">
              <a:lnSpc>
                <a:spcPts val="4499"/>
              </a:lnSpc>
            </a:pPr>
            <a:r>
              <a:rPr lang="en-US" sz="3213" b="tru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18K Resistor </a:t>
            </a:r>
          </a:p>
          <a:p>
            <a:pPr algn="just">
              <a:lnSpc>
                <a:spcPts val="4499"/>
              </a:lnSpc>
            </a:pP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1x 10K resistor </a:t>
            </a:r>
          </a:p>
          <a:p>
            <a:pPr algn="just">
              <a:lnSpc>
                <a:spcPts val="4499"/>
              </a:lnSpc>
            </a:pPr>
          </a:p>
          <a:p>
            <a:pPr algn="just" marL="693870" indent="-346935" lvl="1">
              <a:lnSpc>
                <a:spcPts val="4499"/>
              </a:lnSpc>
              <a:buFont typeface="Arial"/>
              <a:buChar char="•"/>
            </a:pPr>
            <a:r>
              <a:rPr lang="en-US" b="true" sz="3213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10x 5mm LED (4 Green, 3 Yellow, 3 Red) 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06106" y="905937"/>
            <a:ext cx="70755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Components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753" y="2545789"/>
            <a:ext cx="15128495" cy="5195423"/>
            <a:chOff x="0" y="0"/>
            <a:chExt cx="3984460" cy="136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4460" cy="1368342"/>
            </a:xfrm>
            <a:custGeom>
              <a:avLst/>
              <a:gdLst/>
              <a:ahLst/>
              <a:cxnLst/>
              <a:rect r="r" b="b" t="t" l="l"/>
              <a:pathLst>
                <a:path h="1368342" w="3984460">
                  <a:moveTo>
                    <a:pt x="30193" y="0"/>
                  </a:moveTo>
                  <a:lnTo>
                    <a:pt x="3954267" y="0"/>
                  </a:lnTo>
                  <a:cubicBezTo>
                    <a:pt x="3970942" y="0"/>
                    <a:pt x="3984460" y="13518"/>
                    <a:pt x="3984460" y="30193"/>
                  </a:cubicBezTo>
                  <a:lnTo>
                    <a:pt x="3984460" y="1338149"/>
                  </a:lnTo>
                  <a:cubicBezTo>
                    <a:pt x="3984460" y="1354824"/>
                    <a:pt x="3970942" y="1368342"/>
                    <a:pt x="3954267" y="1368342"/>
                  </a:cubicBezTo>
                  <a:lnTo>
                    <a:pt x="30193" y="1368342"/>
                  </a:lnTo>
                  <a:cubicBezTo>
                    <a:pt x="13518" y="1368342"/>
                    <a:pt x="0" y="1354824"/>
                    <a:pt x="0" y="1338149"/>
                  </a:cubicBezTo>
                  <a:lnTo>
                    <a:pt x="0" y="30193"/>
                  </a:lnTo>
                  <a:cubicBezTo>
                    <a:pt x="0" y="13518"/>
                    <a:pt x="13518" y="0"/>
                    <a:pt x="3019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84460" cy="141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38938" y="3427551"/>
            <a:ext cx="11505319" cy="685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6"/>
              </a:lnSpc>
            </a:pPr>
            <a:r>
              <a:rPr lang="en-US" sz="12996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KEY COMPONENTS EXPLANATION</a:t>
            </a:r>
          </a:p>
          <a:p>
            <a:pPr algn="l">
              <a:lnSpc>
                <a:spcPts val="13386"/>
              </a:lnSpc>
            </a:pPr>
          </a:p>
          <a:p>
            <a:pPr algn="l">
              <a:lnSpc>
                <a:spcPts val="1338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34028" y="6733028"/>
            <a:ext cx="5050544" cy="5050544"/>
          </a:xfrm>
          <a:custGeom>
            <a:avLst/>
            <a:gdLst/>
            <a:ahLst/>
            <a:cxnLst/>
            <a:rect r="r" b="b" t="t" l="l"/>
            <a:pathLst>
              <a:path h="5050544" w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3610" y="-1344154"/>
            <a:ext cx="3691868" cy="3691868"/>
          </a:xfrm>
          <a:custGeom>
            <a:avLst/>
            <a:gdLst/>
            <a:ahLst/>
            <a:cxnLst/>
            <a:rect r="r" b="b" t="t" l="l"/>
            <a:pathLst>
              <a:path h="3691868" w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5355" y="178042"/>
            <a:ext cx="647477" cy="647477"/>
          </a:xfrm>
          <a:custGeom>
            <a:avLst/>
            <a:gdLst/>
            <a:ahLst/>
            <a:cxnLst/>
            <a:rect r="r" b="b" t="t" l="l"/>
            <a:pathLst>
              <a:path h="647477" w="647477">
                <a:moveTo>
                  <a:pt x="0" y="0"/>
                </a:moveTo>
                <a:lnTo>
                  <a:pt x="647476" y="0"/>
                </a:lnTo>
                <a:lnTo>
                  <a:pt x="647476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5400" y="-206098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561145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37658" y="2272347"/>
            <a:ext cx="7150342" cy="6472428"/>
          </a:xfrm>
          <a:custGeom>
            <a:avLst/>
            <a:gdLst/>
            <a:ahLst/>
            <a:cxnLst/>
            <a:rect r="r" b="b" t="t" l="l"/>
            <a:pathLst>
              <a:path h="6472428" w="7150342">
                <a:moveTo>
                  <a:pt x="0" y="0"/>
                </a:moveTo>
                <a:lnTo>
                  <a:pt x="7150342" y="0"/>
                </a:lnTo>
                <a:lnTo>
                  <a:pt x="7150342" y="6472427"/>
                </a:lnTo>
                <a:lnTo>
                  <a:pt x="0" y="6472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04" t="0" r="-127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56225"/>
            <a:ext cx="10261203" cy="8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53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LM35 Temperature Sensor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072066"/>
            <a:ext cx="10758958" cy="44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LM35 is a precision temperature sensor that provides an output voltage linearly proportional to the temperature in Celsius.</a:t>
            </a:r>
          </a:p>
          <a:p>
            <a:pPr algn="l" marL="914976" indent="-457488" lvl="1">
              <a:lnSpc>
                <a:spcPts val="5933"/>
              </a:lnSpc>
              <a:buFont typeface="Arial"/>
              <a:buChar char="•"/>
            </a:pPr>
            <a:r>
              <a:rPr lang="en-US" b="true" sz="4237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It is accurate, easy to use, and does not require external calibration.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78333" y="35500"/>
            <a:ext cx="2520594" cy="2525645"/>
          </a:xfrm>
          <a:custGeom>
            <a:avLst/>
            <a:gdLst/>
            <a:ahLst/>
            <a:cxnLst/>
            <a:rect r="r" b="b" t="t" l="l"/>
            <a:pathLst>
              <a:path h="2525645" w="2520594">
                <a:moveTo>
                  <a:pt x="0" y="0"/>
                </a:moveTo>
                <a:lnTo>
                  <a:pt x="2520594" y="0"/>
                </a:lnTo>
                <a:lnTo>
                  <a:pt x="2520594" y="2525645"/>
                </a:lnTo>
                <a:lnTo>
                  <a:pt x="0" y="252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8167"/>
            <a:ext cx="2548705" cy="2553812"/>
          </a:xfrm>
          <a:custGeom>
            <a:avLst/>
            <a:gdLst/>
            <a:ahLst/>
            <a:cxnLst/>
            <a:rect r="r" b="b" t="t" l="l"/>
            <a:pathLst>
              <a:path h="2553812" w="2548705">
                <a:moveTo>
                  <a:pt x="0" y="0"/>
                </a:moveTo>
                <a:lnTo>
                  <a:pt x="2548705" y="0"/>
                </a:lnTo>
                <a:lnTo>
                  <a:pt x="2548705" y="2553812"/>
                </a:lnTo>
                <a:lnTo>
                  <a:pt x="0" y="255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DAGmtG6fwNs</dc:identifier>
  <dcterms:modified xsi:type="dcterms:W3CDTF">2011-08-01T06:04:30Z</dcterms:modified>
  <cp:revision>1</cp:revision>
  <dc:title>machines project</dc:title>
</cp:coreProperties>
</file>